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0"/>
    <p:sldId id="257" r:id="rId41"/>
    <p:sldId id="258" r:id="rId42"/>
    <p:sldId id="259" r:id="rId43"/>
    <p:sldId id="260" r:id="rId44"/>
    <p:sldId id="261" r:id="rId4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Arial" charset="1" panose="020B0502020202020204"/>
      <p:regular r:id="rId12"/>
    </p:embeddedFont>
    <p:embeddedFont>
      <p:font typeface="Arial Bold" charset="1" panose="020B0802020202020204"/>
      <p:regular r:id="rId13"/>
    </p:embeddedFont>
    <p:embeddedFont>
      <p:font typeface="Arial Italics" charset="1" panose="020B0502020202090204"/>
      <p:regular r:id="rId14"/>
    </p:embeddedFont>
    <p:embeddedFont>
      <p:font typeface="Arial Bold Italics" charset="1" panose="020B0802020202090204"/>
      <p:regular r:id="rId15"/>
    </p:embeddedFont>
    <p:embeddedFont>
      <p:font typeface="Canva Sans" charset="1" panose="020B0503030501040103"/>
      <p:regular r:id="rId16"/>
    </p:embeddedFont>
    <p:embeddedFont>
      <p:font typeface="Canva Sans Bold" charset="1" panose="020B0803030501040103"/>
      <p:regular r:id="rId17"/>
    </p:embeddedFont>
    <p:embeddedFont>
      <p:font typeface="Canva Sans Italics" charset="1" panose="020B0503030501040103"/>
      <p:regular r:id="rId18"/>
    </p:embeddedFont>
    <p:embeddedFont>
      <p:font typeface="Canva Sans Bold Italics" charset="1" panose="020B0803030501040103"/>
      <p:regular r:id="rId19"/>
    </p:embeddedFont>
    <p:embeddedFont>
      <p:font typeface="Canva Sans Medium" charset="1" panose="020B0603030501040103"/>
      <p:regular r:id="rId20"/>
    </p:embeddedFont>
    <p:embeddedFont>
      <p:font typeface="Canva Sans Medium Italics" charset="1" panose="020B0603030501040103"/>
      <p:regular r:id="rId21"/>
    </p:embeddedFont>
    <p:embeddedFont>
      <p:font typeface="Montserrat" charset="1" panose="00000500000000000000"/>
      <p:regular r:id="rId22"/>
    </p:embeddedFont>
    <p:embeddedFont>
      <p:font typeface="Montserrat Bold" charset="1" panose="00000800000000000000"/>
      <p:regular r:id="rId23"/>
    </p:embeddedFont>
    <p:embeddedFont>
      <p:font typeface="Montserrat Italics" charset="1" panose="00000500000000000000"/>
      <p:regular r:id="rId24"/>
    </p:embeddedFont>
    <p:embeddedFont>
      <p:font typeface="Montserrat Bold Italics" charset="1" panose="00000800000000000000"/>
      <p:regular r:id="rId25"/>
    </p:embeddedFont>
    <p:embeddedFont>
      <p:font typeface="Montserrat Thin" charset="1" panose="00000300000000000000"/>
      <p:regular r:id="rId26"/>
    </p:embeddedFont>
    <p:embeddedFont>
      <p:font typeface="Montserrat Thin Italics" charset="1" panose="00000300000000000000"/>
      <p:regular r:id="rId27"/>
    </p:embeddedFont>
    <p:embeddedFont>
      <p:font typeface="Montserrat Extra-Light" charset="1" panose="00000300000000000000"/>
      <p:regular r:id="rId28"/>
    </p:embeddedFont>
    <p:embeddedFont>
      <p:font typeface="Montserrat Extra-Light Italics" charset="1" panose="00000300000000000000"/>
      <p:regular r:id="rId29"/>
    </p:embeddedFont>
    <p:embeddedFont>
      <p:font typeface="Montserrat Light" charset="1" panose="00000400000000000000"/>
      <p:regular r:id="rId30"/>
    </p:embeddedFont>
    <p:embeddedFont>
      <p:font typeface="Montserrat Light Italics" charset="1" panose="00000400000000000000"/>
      <p:regular r:id="rId31"/>
    </p:embeddedFont>
    <p:embeddedFont>
      <p:font typeface="Montserrat Medium" charset="1" panose="00000600000000000000"/>
      <p:regular r:id="rId32"/>
    </p:embeddedFont>
    <p:embeddedFont>
      <p:font typeface="Montserrat Medium Italics" charset="1" panose="00000600000000000000"/>
      <p:regular r:id="rId33"/>
    </p:embeddedFont>
    <p:embeddedFont>
      <p:font typeface="Montserrat Semi-Bold" charset="1" panose="00000700000000000000"/>
      <p:regular r:id="rId34"/>
    </p:embeddedFont>
    <p:embeddedFont>
      <p:font typeface="Montserrat Semi-Bold Italics" charset="1" panose="00000700000000000000"/>
      <p:regular r:id="rId35"/>
    </p:embeddedFont>
    <p:embeddedFont>
      <p:font typeface="Montserrat Ultra-Bold" charset="1" panose="00000900000000000000"/>
      <p:regular r:id="rId36"/>
    </p:embeddedFont>
    <p:embeddedFont>
      <p:font typeface="Montserrat Ultra-Bold Italics" charset="1" panose="00000900000000000000"/>
      <p:regular r:id="rId37"/>
    </p:embeddedFont>
    <p:embeddedFont>
      <p:font typeface="Montserrat Heavy" charset="1" panose="00000A00000000000000"/>
      <p:regular r:id="rId38"/>
    </p:embeddedFont>
    <p:embeddedFont>
      <p:font typeface="Montserrat Heavy Italics" charset="1" panose="00000A0000000000000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slides/slide1.xml" Type="http://schemas.openxmlformats.org/officeDocument/2006/relationships/slide"/><Relationship Id="rId41" Target="slides/slide2.xml" Type="http://schemas.openxmlformats.org/officeDocument/2006/relationships/slide"/><Relationship Id="rId42" Target="slides/slide3.xml" Type="http://schemas.openxmlformats.org/officeDocument/2006/relationships/slide"/><Relationship Id="rId43" Target="slides/slide4.xml" Type="http://schemas.openxmlformats.org/officeDocument/2006/relationships/slide"/><Relationship Id="rId44" Target="slides/slide5.xml" Type="http://schemas.openxmlformats.org/officeDocument/2006/relationships/slide"/><Relationship Id="rId45" Target="slides/slide6.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svg>
</file>

<file path=ppt/media/image13.png>
</file>

<file path=ppt/media/image14.svg>
</file>

<file path=ppt/media/image2.jpe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grpSp>
        <p:nvGrpSpPr>
          <p:cNvPr name="Group 2" id="2"/>
          <p:cNvGrpSpPr/>
          <p:nvPr/>
        </p:nvGrpSpPr>
        <p:grpSpPr>
          <a:xfrm rot="0">
            <a:off x="10181150" y="8277866"/>
            <a:ext cx="7078150" cy="980434"/>
            <a:chOff x="0" y="0"/>
            <a:chExt cx="1864204" cy="258221"/>
          </a:xfrm>
        </p:grpSpPr>
        <p:sp>
          <p:nvSpPr>
            <p:cNvPr name="Freeform 3" id="3"/>
            <p:cNvSpPr/>
            <p:nvPr/>
          </p:nvSpPr>
          <p:spPr>
            <a:xfrm flipH="false" flipV="false" rot="0">
              <a:off x="0" y="0"/>
              <a:ext cx="1864204" cy="258221"/>
            </a:xfrm>
            <a:custGeom>
              <a:avLst/>
              <a:gdLst/>
              <a:ahLst/>
              <a:cxnLst/>
              <a:rect r="r" b="b" t="t" l="l"/>
              <a:pathLst>
                <a:path h="258221" w="1864204">
                  <a:moveTo>
                    <a:pt x="55783" y="0"/>
                  </a:moveTo>
                  <a:lnTo>
                    <a:pt x="1808421" y="0"/>
                  </a:lnTo>
                  <a:cubicBezTo>
                    <a:pt x="1823216" y="0"/>
                    <a:pt x="1837404" y="5877"/>
                    <a:pt x="1847866" y="16338"/>
                  </a:cubicBezTo>
                  <a:cubicBezTo>
                    <a:pt x="1858327" y="26800"/>
                    <a:pt x="1864204" y="40988"/>
                    <a:pt x="1864204" y="55783"/>
                  </a:cubicBezTo>
                  <a:lnTo>
                    <a:pt x="1864204" y="202439"/>
                  </a:lnTo>
                  <a:cubicBezTo>
                    <a:pt x="1864204" y="233247"/>
                    <a:pt x="1839229" y="258221"/>
                    <a:pt x="1808421" y="258221"/>
                  </a:cubicBezTo>
                  <a:lnTo>
                    <a:pt x="55783" y="258221"/>
                  </a:lnTo>
                  <a:cubicBezTo>
                    <a:pt x="24975" y="258221"/>
                    <a:pt x="0" y="233247"/>
                    <a:pt x="0" y="202439"/>
                  </a:cubicBezTo>
                  <a:lnTo>
                    <a:pt x="0" y="55783"/>
                  </a:lnTo>
                  <a:cubicBezTo>
                    <a:pt x="0" y="24975"/>
                    <a:pt x="24975" y="0"/>
                    <a:pt x="55783" y="0"/>
                  </a:cubicBezTo>
                  <a:close/>
                </a:path>
              </a:pathLst>
            </a:custGeom>
            <a:solidFill>
              <a:srgbClr val="000000">
                <a:alpha val="0"/>
              </a:srgbClr>
            </a:solidFill>
            <a:ln w="38100" cap="rnd">
              <a:solidFill>
                <a:srgbClr val="50E8D1"/>
              </a:solidFill>
              <a:prstDash val="solid"/>
              <a:round/>
            </a:ln>
          </p:spPr>
        </p:sp>
        <p:sp>
          <p:nvSpPr>
            <p:cNvPr name="TextBox 4" id="4"/>
            <p:cNvSpPr txBox="true"/>
            <p:nvPr/>
          </p:nvSpPr>
          <p:spPr>
            <a:xfrm>
              <a:off x="0" y="-38100"/>
              <a:ext cx="1864204" cy="296321"/>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0018260" cy="6190334"/>
            <a:chOff x="0" y="0"/>
            <a:chExt cx="2638554" cy="1630376"/>
          </a:xfrm>
        </p:grpSpPr>
        <p:sp>
          <p:nvSpPr>
            <p:cNvPr name="Freeform 6" id="6"/>
            <p:cNvSpPr/>
            <p:nvPr/>
          </p:nvSpPr>
          <p:spPr>
            <a:xfrm flipH="false" flipV="false" rot="0">
              <a:off x="0" y="0"/>
              <a:ext cx="2638554" cy="1630376"/>
            </a:xfrm>
            <a:custGeom>
              <a:avLst/>
              <a:gdLst/>
              <a:ahLst/>
              <a:cxnLst/>
              <a:rect r="r" b="b" t="t" l="l"/>
              <a:pathLst>
                <a:path h="1630376" w="2638554">
                  <a:moveTo>
                    <a:pt x="48685" y="0"/>
                  </a:moveTo>
                  <a:lnTo>
                    <a:pt x="2589869" y="0"/>
                  </a:lnTo>
                  <a:cubicBezTo>
                    <a:pt x="2616757" y="0"/>
                    <a:pt x="2638554" y="21797"/>
                    <a:pt x="2638554" y="48685"/>
                  </a:cubicBezTo>
                  <a:lnTo>
                    <a:pt x="2638554" y="1581691"/>
                  </a:lnTo>
                  <a:cubicBezTo>
                    <a:pt x="2638554" y="1608579"/>
                    <a:pt x="2616757" y="1630376"/>
                    <a:pt x="2589869" y="1630376"/>
                  </a:cubicBezTo>
                  <a:lnTo>
                    <a:pt x="48685" y="1630376"/>
                  </a:lnTo>
                  <a:cubicBezTo>
                    <a:pt x="21797" y="1630376"/>
                    <a:pt x="0" y="1608579"/>
                    <a:pt x="0" y="1581691"/>
                  </a:cubicBezTo>
                  <a:lnTo>
                    <a:pt x="0" y="48685"/>
                  </a:lnTo>
                  <a:cubicBezTo>
                    <a:pt x="0" y="21797"/>
                    <a:pt x="21797" y="0"/>
                    <a:pt x="48685" y="0"/>
                  </a:cubicBezTo>
                  <a:close/>
                </a:path>
              </a:pathLst>
            </a:custGeom>
            <a:solidFill>
              <a:srgbClr val="FFFFFF"/>
            </a:solidFill>
          </p:spPr>
        </p:sp>
        <p:sp>
          <p:nvSpPr>
            <p:cNvPr name="TextBox 7" id="7"/>
            <p:cNvSpPr txBox="true"/>
            <p:nvPr/>
          </p:nvSpPr>
          <p:spPr>
            <a:xfrm>
              <a:off x="0" y="-38100"/>
              <a:ext cx="2638554" cy="1668476"/>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1520488" y="1130142"/>
            <a:ext cx="5987449" cy="5987449"/>
          </a:xfrm>
          <a:custGeom>
            <a:avLst/>
            <a:gdLst/>
            <a:ahLst/>
            <a:cxnLst/>
            <a:rect r="r" b="b" t="t" l="l"/>
            <a:pathLst>
              <a:path h="5987449" w="5987449">
                <a:moveTo>
                  <a:pt x="0" y="0"/>
                </a:moveTo>
                <a:lnTo>
                  <a:pt x="5987449" y="0"/>
                </a:lnTo>
                <a:lnTo>
                  <a:pt x="5987449" y="5987449"/>
                </a:lnTo>
                <a:lnTo>
                  <a:pt x="0" y="5987449"/>
                </a:lnTo>
                <a:lnTo>
                  <a:pt x="0" y="0"/>
                </a:lnTo>
                <a:close/>
              </a:path>
            </a:pathLst>
          </a:custGeom>
          <a:blipFill>
            <a:blip r:embed="rId2"/>
            <a:stretch>
              <a:fillRect l="0" t="0" r="0" b="0"/>
            </a:stretch>
          </a:blipFill>
        </p:spPr>
      </p:sp>
      <p:sp>
        <p:nvSpPr>
          <p:cNvPr name="TextBox 9" id="9"/>
          <p:cNvSpPr txBox="true"/>
          <p:nvPr/>
        </p:nvSpPr>
        <p:spPr>
          <a:xfrm rot="0">
            <a:off x="13720225" y="8508469"/>
            <a:ext cx="3477832" cy="471603"/>
          </a:xfrm>
          <a:prstGeom prst="rect">
            <a:avLst/>
          </a:prstGeom>
        </p:spPr>
        <p:txBody>
          <a:bodyPr anchor="t" rtlCol="false" tIns="0" lIns="0" bIns="0" rIns="0">
            <a:spAutoFit/>
          </a:bodyPr>
          <a:lstStyle/>
          <a:p>
            <a:pPr algn="ctr">
              <a:lnSpc>
                <a:spcPts val="3931"/>
              </a:lnSpc>
            </a:pPr>
            <a:r>
              <a:rPr lang="en-US" sz="2807">
                <a:solidFill>
                  <a:srgbClr val="FFFFFF"/>
                </a:solidFill>
                <a:latin typeface="Montserrat"/>
              </a:rPr>
              <a:t>Pratheeka M U</a:t>
            </a:r>
          </a:p>
        </p:txBody>
      </p:sp>
      <p:sp>
        <p:nvSpPr>
          <p:cNvPr name="TextBox 10" id="10"/>
          <p:cNvSpPr txBox="true"/>
          <p:nvPr/>
        </p:nvSpPr>
        <p:spPr>
          <a:xfrm rot="0">
            <a:off x="10763014" y="8537044"/>
            <a:ext cx="2716567" cy="471603"/>
          </a:xfrm>
          <a:prstGeom prst="rect">
            <a:avLst/>
          </a:prstGeom>
        </p:spPr>
        <p:txBody>
          <a:bodyPr anchor="t" rtlCol="false" tIns="0" lIns="0" bIns="0" rIns="0">
            <a:spAutoFit/>
          </a:bodyPr>
          <a:lstStyle/>
          <a:p>
            <a:pPr>
              <a:lnSpc>
                <a:spcPts val="3931"/>
              </a:lnSpc>
            </a:pPr>
            <a:r>
              <a:rPr lang="en-US" sz="2807">
                <a:solidFill>
                  <a:srgbClr val="B9B5B0"/>
                </a:solidFill>
                <a:latin typeface="Montserrat"/>
              </a:rPr>
              <a:t>Presentation</a:t>
            </a:r>
          </a:p>
        </p:txBody>
      </p:sp>
      <p:sp>
        <p:nvSpPr>
          <p:cNvPr name="TextBox 11" id="11"/>
          <p:cNvSpPr txBox="true"/>
          <p:nvPr/>
        </p:nvSpPr>
        <p:spPr>
          <a:xfrm rot="0">
            <a:off x="1723486" y="2343252"/>
            <a:ext cx="8628688" cy="2563461"/>
          </a:xfrm>
          <a:prstGeom prst="rect">
            <a:avLst/>
          </a:prstGeom>
        </p:spPr>
        <p:txBody>
          <a:bodyPr anchor="t" rtlCol="false" tIns="0" lIns="0" bIns="0" rIns="0">
            <a:spAutoFit/>
          </a:bodyPr>
          <a:lstStyle/>
          <a:p>
            <a:pPr>
              <a:lnSpc>
                <a:spcPts val="6640"/>
              </a:lnSpc>
            </a:pPr>
            <a:r>
              <a:rPr lang="en-US" sz="6446">
                <a:solidFill>
                  <a:srgbClr val="000000"/>
                </a:solidFill>
                <a:latin typeface="Montserrat"/>
              </a:rPr>
              <a:t>Disease Prediction using Machine Learning Algorithms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sp>
        <p:nvSpPr>
          <p:cNvPr name="Freeform 2" id="2"/>
          <p:cNvSpPr/>
          <p:nvPr/>
        </p:nvSpPr>
        <p:spPr>
          <a:xfrm flipH="false" flipV="false" rot="0">
            <a:off x="1660088" y="2015783"/>
            <a:ext cx="7170462" cy="7242517"/>
          </a:xfrm>
          <a:custGeom>
            <a:avLst/>
            <a:gdLst/>
            <a:ahLst/>
            <a:cxnLst/>
            <a:rect r="r" b="b" t="t" l="l"/>
            <a:pathLst>
              <a:path h="7242517" w="7170462">
                <a:moveTo>
                  <a:pt x="0" y="0"/>
                </a:moveTo>
                <a:lnTo>
                  <a:pt x="7170463" y="0"/>
                </a:lnTo>
                <a:lnTo>
                  <a:pt x="7170463" y="7242517"/>
                </a:lnTo>
                <a:lnTo>
                  <a:pt x="0" y="7242517"/>
                </a:lnTo>
                <a:lnTo>
                  <a:pt x="0" y="0"/>
                </a:lnTo>
                <a:close/>
              </a:path>
            </a:pathLst>
          </a:custGeom>
          <a:blipFill>
            <a:blip r:embed="rId2">
              <a:alphaModFix amt="74000"/>
            </a:blip>
            <a:stretch>
              <a:fillRect l="-502" t="0" r="-502" b="0"/>
            </a:stretch>
          </a:blipFill>
        </p:spPr>
      </p:sp>
      <p:sp>
        <p:nvSpPr>
          <p:cNvPr name="TextBox 3" id="3"/>
          <p:cNvSpPr txBox="true"/>
          <p:nvPr/>
        </p:nvSpPr>
        <p:spPr>
          <a:xfrm rot="0">
            <a:off x="1660088" y="933450"/>
            <a:ext cx="4103370"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Introduction</a:t>
            </a:r>
          </a:p>
        </p:txBody>
      </p:sp>
      <p:sp>
        <p:nvSpPr>
          <p:cNvPr name="TextBox 4" id="4"/>
          <p:cNvSpPr txBox="true"/>
          <p:nvPr/>
        </p:nvSpPr>
        <p:spPr>
          <a:xfrm rot="0">
            <a:off x="7700685" y="2371725"/>
            <a:ext cx="9558615" cy="5662295"/>
          </a:xfrm>
          <a:prstGeom prst="rect">
            <a:avLst/>
          </a:prstGeom>
        </p:spPr>
        <p:txBody>
          <a:bodyPr anchor="t" rtlCol="false" tIns="0" lIns="0" bIns="0" rIns="0">
            <a:spAutoFit/>
          </a:bodyPr>
          <a:lstStyle/>
          <a:p>
            <a:pPr marL="0" indent="0" lvl="0">
              <a:lnSpc>
                <a:spcPts val="4480"/>
              </a:lnSpc>
              <a:spcBef>
                <a:spcPct val="0"/>
              </a:spcBef>
            </a:pPr>
            <a:r>
              <a:rPr lang="en-US" sz="3200" strike="noStrike" u="none">
                <a:solidFill>
                  <a:srgbClr val="FFFFFF"/>
                </a:solidFill>
                <a:latin typeface="Arial"/>
              </a:rPr>
              <a:t>In this project, we focus on leveraging machine learning algorithms to predict diseases based on symptoms, aiming to revolutionize diagnostic processes in healthcare. By integrating advanced algorithms with a user-friendly interface developed using Tkinter, our goal is to create a system that facilitates accurate disease prediction, aiding healthcare professionals in decision-making and improving patient care.</a:t>
            </a:r>
          </a:p>
          <a:p>
            <a:pPr marL="0" indent="0" lvl="0">
              <a:lnSpc>
                <a:spcPts val="448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grpSp>
        <p:nvGrpSpPr>
          <p:cNvPr name="Group 2" id="2"/>
          <p:cNvGrpSpPr/>
          <p:nvPr/>
        </p:nvGrpSpPr>
        <p:grpSpPr>
          <a:xfrm rot="0">
            <a:off x="1612106" y="2231231"/>
            <a:ext cx="15063788" cy="5824538"/>
            <a:chOff x="0" y="0"/>
            <a:chExt cx="3967417" cy="1534035"/>
          </a:xfrm>
        </p:grpSpPr>
        <p:sp>
          <p:nvSpPr>
            <p:cNvPr name="Freeform 3" id="3"/>
            <p:cNvSpPr/>
            <p:nvPr/>
          </p:nvSpPr>
          <p:spPr>
            <a:xfrm flipH="false" flipV="false" rot="0">
              <a:off x="0" y="0"/>
              <a:ext cx="3967417" cy="1534035"/>
            </a:xfrm>
            <a:custGeom>
              <a:avLst/>
              <a:gdLst/>
              <a:ahLst/>
              <a:cxnLst/>
              <a:rect r="r" b="b" t="t" l="l"/>
              <a:pathLst>
                <a:path h="1534035" w="3967417">
                  <a:moveTo>
                    <a:pt x="12335" y="0"/>
                  </a:moveTo>
                  <a:lnTo>
                    <a:pt x="3955083" y="0"/>
                  </a:lnTo>
                  <a:cubicBezTo>
                    <a:pt x="3961895" y="0"/>
                    <a:pt x="3967417" y="5522"/>
                    <a:pt x="3967417" y="12335"/>
                  </a:cubicBezTo>
                  <a:lnTo>
                    <a:pt x="3967417" y="1521700"/>
                  </a:lnTo>
                  <a:cubicBezTo>
                    <a:pt x="3967417" y="1528512"/>
                    <a:pt x="3961895" y="1534035"/>
                    <a:pt x="3955083" y="1534035"/>
                  </a:cubicBezTo>
                  <a:lnTo>
                    <a:pt x="12335" y="1534035"/>
                  </a:lnTo>
                  <a:cubicBezTo>
                    <a:pt x="5522" y="1534035"/>
                    <a:pt x="0" y="1528512"/>
                    <a:pt x="0" y="1521700"/>
                  </a:cubicBezTo>
                  <a:lnTo>
                    <a:pt x="0" y="12335"/>
                  </a:lnTo>
                  <a:cubicBezTo>
                    <a:pt x="0" y="5522"/>
                    <a:pt x="5522" y="0"/>
                    <a:pt x="12335" y="0"/>
                  </a:cubicBezTo>
                  <a:close/>
                </a:path>
              </a:pathLst>
            </a:custGeom>
            <a:solidFill>
              <a:srgbClr val="FFFFFF">
                <a:alpha val="84706"/>
              </a:srgbClr>
            </a:solidFill>
            <a:ln cap="rnd">
              <a:noFill/>
              <a:prstDash val="solid"/>
              <a:round/>
            </a:ln>
          </p:spPr>
        </p:sp>
        <p:sp>
          <p:nvSpPr>
            <p:cNvPr name="TextBox 4" id="4"/>
            <p:cNvSpPr txBox="true"/>
            <p:nvPr/>
          </p:nvSpPr>
          <p:spPr>
            <a:xfrm>
              <a:off x="0" y="-123825"/>
              <a:ext cx="3967417" cy="1657860"/>
            </a:xfrm>
            <a:prstGeom prst="rect">
              <a:avLst/>
            </a:prstGeom>
          </p:spPr>
          <p:txBody>
            <a:bodyPr anchor="ctr" rtlCol="false" tIns="63500" lIns="63500" bIns="63500" rIns="63500"/>
            <a:lstStyle/>
            <a:p>
              <a:pPr algn="ctr">
                <a:lnSpc>
                  <a:spcPts val="4479"/>
                </a:lnSpc>
              </a:pPr>
              <a:r>
                <a:rPr lang="en-US" sz="3199">
                  <a:solidFill>
                    <a:srgbClr val="000000">
                      <a:alpha val="84706"/>
                    </a:srgbClr>
                  </a:solidFill>
                  <a:latin typeface="Arial"/>
                </a:rPr>
                <a:t>Our project addresses the challenge of automating disease diagnosis by utilizing machine learning techniques. Manual diagnosis is time-consuming and prone to human error, leading to delays in treatment and potential misdiagnoses. This project aims to streamline and enhance the diagnostic process by predicting diseases based on symptoms with high accuracy.</a:t>
              </a:r>
            </a:p>
          </p:txBody>
        </p:sp>
      </p:grpSp>
      <p:sp>
        <p:nvSpPr>
          <p:cNvPr name="Freeform 5" id="5"/>
          <p:cNvSpPr/>
          <p:nvPr/>
        </p:nvSpPr>
        <p:spPr>
          <a:xfrm flipH="false" flipV="false" rot="0">
            <a:off x="11318685" y="0"/>
            <a:ext cx="6969315" cy="6956644"/>
          </a:xfrm>
          <a:custGeom>
            <a:avLst/>
            <a:gdLst/>
            <a:ahLst/>
            <a:cxnLst/>
            <a:rect r="r" b="b" t="t" l="l"/>
            <a:pathLst>
              <a:path h="6956644" w="6969315">
                <a:moveTo>
                  <a:pt x="0" y="0"/>
                </a:moveTo>
                <a:lnTo>
                  <a:pt x="6969315" y="0"/>
                </a:lnTo>
                <a:lnTo>
                  <a:pt x="6969315" y="6956644"/>
                </a:lnTo>
                <a:lnTo>
                  <a:pt x="0" y="6956644"/>
                </a:lnTo>
                <a:lnTo>
                  <a:pt x="0" y="0"/>
                </a:lnTo>
                <a:close/>
              </a:path>
            </a:pathLst>
          </a:custGeom>
          <a:blipFill>
            <a:blip r:embed="rId2">
              <a:alphaModFix amt="61000"/>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933450"/>
            <a:ext cx="6324958"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Problem Statement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sp>
        <p:nvSpPr>
          <p:cNvPr name="Freeform 2" id="2"/>
          <p:cNvSpPr/>
          <p:nvPr/>
        </p:nvSpPr>
        <p:spPr>
          <a:xfrm flipH="false" flipV="false" rot="0">
            <a:off x="5681950" y="4602817"/>
            <a:ext cx="12606050" cy="5684183"/>
          </a:xfrm>
          <a:custGeom>
            <a:avLst/>
            <a:gdLst/>
            <a:ahLst/>
            <a:cxnLst/>
            <a:rect r="r" b="b" t="t" l="l"/>
            <a:pathLst>
              <a:path h="5684183" w="12606050">
                <a:moveTo>
                  <a:pt x="0" y="0"/>
                </a:moveTo>
                <a:lnTo>
                  <a:pt x="12606050" y="0"/>
                </a:lnTo>
                <a:lnTo>
                  <a:pt x="12606050" y="5684183"/>
                </a:lnTo>
                <a:lnTo>
                  <a:pt x="0" y="5684183"/>
                </a:lnTo>
                <a:lnTo>
                  <a:pt x="0" y="0"/>
                </a:lnTo>
                <a:close/>
              </a:path>
            </a:pathLst>
          </a:custGeom>
          <a:blipFill>
            <a:blip r:embed="rId2">
              <a:alphaModFix amt="36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933450"/>
            <a:ext cx="8027908"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Methodology Overview</a:t>
            </a:r>
          </a:p>
        </p:txBody>
      </p:sp>
      <p:sp>
        <p:nvSpPr>
          <p:cNvPr name="TextBox 4" id="4"/>
          <p:cNvSpPr txBox="true"/>
          <p:nvPr/>
        </p:nvSpPr>
        <p:spPr>
          <a:xfrm rot="0">
            <a:off x="1028700" y="2179022"/>
            <a:ext cx="16230600" cy="4780915"/>
          </a:xfrm>
          <a:prstGeom prst="rect">
            <a:avLst/>
          </a:prstGeom>
        </p:spPr>
        <p:txBody>
          <a:bodyPr anchor="t" rtlCol="false" tIns="0" lIns="0" bIns="0" rIns="0">
            <a:spAutoFit/>
          </a:bodyPr>
          <a:lstStyle/>
          <a:p>
            <a:pPr>
              <a:lnSpc>
                <a:spcPts val="4759"/>
              </a:lnSpc>
            </a:pPr>
            <a:r>
              <a:rPr lang="en-US" sz="3399">
                <a:solidFill>
                  <a:srgbClr val="FFFFFF"/>
                </a:solidFill>
                <a:latin typeface="Canva Sans"/>
              </a:rPr>
              <a:t>The project involves a systematic approach: starting with collecting a diverse dataset encompassing symptoms and associated diseases. We preprocess this data to ensure its quality, encode categorical variables (such as symptoms), and then engineer features, primarily focusing on symptoms as predictive factors. Utilizing various machine learning algorithms like Decision Trees, Random Forests, K-Nearest Neighbors, and Naive Bayes, we train models to predict diseases based on symptoms. The models' performances are evaluated using standard metrics.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sp>
        <p:nvSpPr>
          <p:cNvPr name="Freeform 2" id="2"/>
          <p:cNvSpPr/>
          <p:nvPr/>
        </p:nvSpPr>
        <p:spPr>
          <a:xfrm flipH="false" flipV="false" rot="0">
            <a:off x="1186517" y="6997238"/>
            <a:ext cx="7315200" cy="2261062"/>
          </a:xfrm>
          <a:custGeom>
            <a:avLst/>
            <a:gdLst/>
            <a:ahLst/>
            <a:cxnLst/>
            <a:rect r="r" b="b" t="t" l="l"/>
            <a:pathLst>
              <a:path h="2261062" w="7315200">
                <a:moveTo>
                  <a:pt x="0" y="0"/>
                </a:moveTo>
                <a:lnTo>
                  <a:pt x="7315200" y="0"/>
                </a:lnTo>
                <a:lnTo>
                  <a:pt x="7315200" y="2261062"/>
                </a:lnTo>
                <a:lnTo>
                  <a:pt x="0" y="2261062"/>
                </a:lnTo>
                <a:lnTo>
                  <a:pt x="0" y="0"/>
                </a:lnTo>
                <a:close/>
              </a:path>
            </a:pathLst>
          </a:custGeom>
          <a:blipFill>
            <a:blip r:embed="rId2">
              <a:alphaModFix amt="42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971657" y="2786380"/>
            <a:ext cx="5744921" cy="4114800"/>
          </a:xfrm>
          <a:custGeom>
            <a:avLst/>
            <a:gdLst/>
            <a:ahLst/>
            <a:cxnLst/>
            <a:rect r="r" b="b" t="t" l="l"/>
            <a:pathLst>
              <a:path h="4114800" w="5744921">
                <a:moveTo>
                  <a:pt x="0" y="0"/>
                </a:moveTo>
                <a:lnTo>
                  <a:pt x="5744921" y="0"/>
                </a:lnTo>
                <a:lnTo>
                  <a:pt x="5744921"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933450"/>
            <a:ext cx="7630835"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Integration with Tkinter</a:t>
            </a:r>
          </a:p>
        </p:txBody>
      </p:sp>
      <p:sp>
        <p:nvSpPr>
          <p:cNvPr name="TextBox 5" id="5"/>
          <p:cNvSpPr txBox="true"/>
          <p:nvPr/>
        </p:nvSpPr>
        <p:spPr>
          <a:xfrm rot="0">
            <a:off x="8067675" y="2653030"/>
            <a:ext cx="9191625" cy="4247515"/>
          </a:xfrm>
          <a:prstGeom prst="rect">
            <a:avLst/>
          </a:prstGeom>
        </p:spPr>
        <p:txBody>
          <a:bodyPr anchor="t" rtlCol="false" tIns="0" lIns="0" bIns="0" rIns="0">
            <a:spAutoFit/>
          </a:bodyPr>
          <a:lstStyle/>
          <a:p>
            <a:pPr>
              <a:lnSpc>
                <a:spcPts val="4759"/>
              </a:lnSpc>
            </a:pPr>
            <a:r>
              <a:rPr lang="en-US" sz="3399">
                <a:solidFill>
                  <a:srgbClr val="FFFFFF"/>
                </a:solidFill>
                <a:latin typeface="Arial"/>
              </a:rPr>
              <a:t>We chose Tkinter to develop a user-friendly graphical interface, allowing users to input symptoms easily. This interface seamlessly interacts with our machine learning models to provide disease predictions based on the entered symptoms. It ensures accessibility and simplicity in using the predictive system.</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3464F"/>
        </a:solidFill>
      </p:bgPr>
    </p:bg>
    <p:spTree>
      <p:nvGrpSpPr>
        <p:cNvPr id="1" name=""/>
        <p:cNvGrpSpPr/>
        <p:nvPr/>
      </p:nvGrpSpPr>
      <p:grpSpPr>
        <a:xfrm>
          <a:off x="0" y="0"/>
          <a:ext cx="0" cy="0"/>
          <a:chOff x="0" y="0"/>
          <a:chExt cx="0" cy="0"/>
        </a:xfrm>
      </p:grpSpPr>
      <p:sp>
        <p:nvSpPr>
          <p:cNvPr name="Freeform 2" id="2"/>
          <p:cNvSpPr/>
          <p:nvPr/>
        </p:nvSpPr>
        <p:spPr>
          <a:xfrm flipH="false" flipV="false" rot="0">
            <a:off x="12072128" y="2042052"/>
            <a:ext cx="5187172" cy="6202896"/>
          </a:xfrm>
          <a:custGeom>
            <a:avLst/>
            <a:gdLst/>
            <a:ahLst/>
            <a:cxnLst/>
            <a:rect r="r" b="b" t="t" l="l"/>
            <a:pathLst>
              <a:path h="6202896" w="5187172">
                <a:moveTo>
                  <a:pt x="0" y="0"/>
                </a:moveTo>
                <a:lnTo>
                  <a:pt x="5187172" y="0"/>
                </a:lnTo>
                <a:lnTo>
                  <a:pt x="5187172" y="6202896"/>
                </a:lnTo>
                <a:lnTo>
                  <a:pt x="0" y="62028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28700" y="1424623"/>
            <a:ext cx="3980134" cy="4114800"/>
          </a:xfrm>
          <a:custGeom>
            <a:avLst/>
            <a:gdLst/>
            <a:ahLst/>
            <a:cxnLst/>
            <a:rect r="r" b="b" t="t" l="l"/>
            <a:pathLst>
              <a:path h="4114800" w="3980134">
                <a:moveTo>
                  <a:pt x="0" y="0"/>
                </a:moveTo>
                <a:lnTo>
                  <a:pt x="3980134" y="0"/>
                </a:lnTo>
                <a:lnTo>
                  <a:pt x="3980134" y="4114800"/>
                </a:lnTo>
                <a:lnTo>
                  <a:pt x="0" y="4114800"/>
                </a:lnTo>
                <a:lnTo>
                  <a:pt x="0" y="0"/>
                </a:lnTo>
                <a:close/>
              </a:path>
            </a:pathLst>
          </a:custGeom>
          <a:blipFill>
            <a:blip r:embed="rId4">
              <a:alphaModFix amt="49000"/>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933450"/>
            <a:ext cx="3624262"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Conclusion</a:t>
            </a:r>
          </a:p>
        </p:txBody>
      </p:sp>
      <p:sp>
        <p:nvSpPr>
          <p:cNvPr name="TextBox 5" id="5"/>
          <p:cNvSpPr txBox="true"/>
          <p:nvPr/>
        </p:nvSpPr>
        <p:spPr>
          <a:xfrm rot="0">
            <a:off x="1028700" y="3019730"/>
            <a:ext cx="10363589" cy="4180865"/>
          </a:xfrm>
          <a:prstGeom prst="rect">
            <a:avLst/>
          </a:prstGeom>
        </p:spPr>
        <p:txBody>
          <a:bodyPr anchor="t" rtlCol="false" tIns="0" lIns="0" bIns="0" rIns="0">
            <a:spAutoFit/>
          </a:bodyPr>
          <a:lstStyle/>
          <a:p>
            <a:pPr>
              <a:lnSpc>
                <a:spcPts val="4758"/>
              </a:lnSpc>
            </a:pPr>
            <a:r>
              <a:rPr lang="en-US" sz="3399">
                <a:solidFill>
                  <a:srgbClr val="FFFFFF"/>
                </a:solidFill>
                <a:latin typeface="Canva Sans"/>
              </a:rPr>
              <a:t>In conclusion, our project signifies a promising step towards revolutionizing disease diagnosis. The amalgamation of machine learning algorithms and a user-friendly interface holds immense potential to streamline diagnostic processes, ultimately benefiting healthcare providers and patients alike.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DAF5NexW5ic</dc:identifier>
  <dcterms:modified xsi:type="dcterms:W3CDTF">2011-08-01T06:04:30Z</dcterms:modified>
  <cp:revision>1</cp:revision>
  <dc:title>Dark Green Light Green White Corporate Geometric Company Internal Deck Business Presentation</dc:title>
</cp:coreProperties>
</file>

<file path=docProps/thumbnail.jpeg>
</file>